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 id="2147483785" r:id="rId2"/>
  </p:sldMasterIdLst>
  <p:notesMasterIdLst>
    <p:notesMasterId r:id="rId12"/>
  </p:notesMasterIdLst>
  <p:sldIdLst>
    <p:sldId id="256" r:id="rId3"/>
    <p:sldId id="258" r:id="rId4"/>
    <p:sldId id="259" r:id="rId5"/>
    <p:sldId id="260" r:id="rId6"/>
    <p:sldId id="261" r:id="rId7"/>
    <p:sldId id="266" r:id="rId8"/>
    <p:sldId id="263" r:id="rId9"/>
    <p:sldId id="264" r:id="rId10"/>
    <p:sldId id="265" r:id="rId1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364" autoAdjust="0"/>
  </p:normalViewPr>
  <p:slideViewPr>
    <p:cSldViewPr snapToGrid="0">
      <p:cViewPr varScale="1">
        <p:scale>
          <a:sx n="109" d="100"/>
          <a:sy n="109" d="100"/>
        </p:scale>
        <p:origin x="6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80DB65-755C-4E04-959B-B5151211181C}" type="datetimeFigureOut">
              <a:rPr lang="de-DE" smtClean="0"/>
              <a:t>27.11.2020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2F2901-9CE9-44B2-95A5-BB3F53A470B7}" type="slidenum">
              <a:rPr lang="de-DE" smtClean="0"/>
              <a:t>‹Nr.›</a:t>
            </a:fld>
            <a:endParaRPr lang="de-DE"/>
          </a:p>
        </p:txBody>
      </p:sp>
    </p:spTree>
    <p:extLst>
      <p:ext uri="{BB962C8B-B14F-4D97-AF65-F5344CB8AC3E}">
        <p14:creationId xmlns:p14="http://schemas.microsoft.com/office/powerpoint/2010/main" val="2305560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Tree>
    <p:extLst>
      <p:ext uri="{BB962C8B-B14F-4D97-AF65-F5344CB8AC3E}">
        <p14:creationId xmlns:p14="http://schemas.microsoft.com/office/powerpoint/2010/main" val="268981011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6C640EEF-6B44-4DA3-810B-0F90B42C75A3}" type="datetimeFigureOut">
              <a:rPr lang="de-DE" smtClean="0"/>
              <a:t>27.11.2020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A781BFA6-4D12-415A-BA90-57672BE0365B}" type="slidenum">
              <a:rPr lang="de-DE" smtClean="0"/>
              <a:t>‹Nr.›</a:t>
            </a:fld>
            <a:endParaRPr lang="de-DE"/>
          </a:p>
        </p:txBody>
      </p:sp>
    </p:spTree>
    <p:extLst>
      <p:ext uri="{BB962C8B-B14F-4D97-AF65-F5344CB8AC3E}">
        <p14:creationId xmlns:p14="http://schemas.microsoft.com/office/powerpoint/2010/main" val="400670407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6C640EEF-6B44-4DA3-810B-0F90B42C75A3}" type="datetimeFigureOut">
              <a:rPr lang="de-DE" smtClean="0"/>
              <a:t>27.11.2020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A781BFA6-4D12-415A-BA90-57672BE0365B}" type="slidenum">
              <a:rPr lang="de-DE" smtClean="0"/>
              <a:t>‹Nr.›</a:t>
            </a:fld>
            <a:endParaRPr lang="de-DE"/>
          </a:p>
        </p:txBody>
      </p:sp>
    </p:spTree>
    <p:extLst>
      <p:ext uri="{BB962C8B-B14F-4D97-AF65-F5344CB8AC3E}">
        <p14:creationId xmlns:p14="http://schemas.microsoft.com/office/powerpoint/2010/main" val="117372750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C640EEF-6B44-4DA3-810B-0F90B42C75A3}" type="datetimeFigureOut">
              <a:rPr lang="de-DE" smtClean="0"/>
              <a:t>27.11.2020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A781BFA6-4D12-415A-BA90-57672BE0365B}" type="slidenum">
              <a:rPr lang="de-DE" smtClean="0"/>
              <a:t>‹Nr.›</a:t>
            </a:fld>
            <a:endParaRPr lang="de-DE"/>
          </a:p>
        </p:txBody>
      </p:sp>
    </p:spTree>
    <p:extLst>
      <p:ext uri="{BB962C8B-B14F-4D97-AF65-F5344CB8AC3E}">
        <p14:creationId xmlns:p14="http://schemas.microsoft.com/office/powerpoint/2010/main" val="26528208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6C640EEF-6B44-4DA3-810B-0F90B42C75A3}" type="datetimeFigureOut">
              <a:rPr lang="de-DE" smtClean="0"/>
              <a:t>27.11.2020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781BFA6-4D12-415A-BA90-57672BE0365B}" type="slidenum">
              <a:rPr lang="de-DE" smtClean="0"/>
              <a:t>‹Nr.›</a:t>
            </a:fld>
            <a:endParaRPr lang="de-DE"/>
          </a:p>
        </p:txBody>
      </p:sp>
    </p:spTree>
    <p:extLst>
      <p:ext uri="{BB962C8B-B14F-4D97-AF65-F5344CB8AC3E}">
        <p14:creationId xmlns:p14="http://schemas.microsoft.com/office/powerpoint/2010/main" val="5913893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6C640EEF-6B44-4DA3-810B-0F90B42C75A3}" type="datetimeFigureOut">
              <a:rPr lang="de-DE" smtClean="0"/>
              <a:t>27.11.2020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781BFA6-4D12-415A-BA90-57672BE0365B}" type="slidenum">
              <a:rPr lang="de-DE" smtClean="0"/>
              <a:t>‹Nr.›</a:t>
            </a:fld>
            <a:endParaRPr lang="de-DE"/>
          </a:p>
        </p:txBody>
      </p:sp>
    </p:spTree>
    <p:extLst>
      <p:ext uri="{BB962C8B-B14F-4D97-AF65-F5344CB8AC3E}">
        <p14:creationId xmlns:p14="http://schemas.microsoft.com/office/powerpoint/2010/main" val="51198270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6C640EEF-6B44-4DA3-810B-0F90B42C75A3}" type="datetimeFigureOut">
              <a:rPr lang="de-DE" smtClean="0"/>
              <a:t>27.11.2020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781BFA6-4D12-415A-BA90-57672BE0365B}" type="slidenum">
              <a:rPr lang="de-DE" smtClean="0"/>
              <a:t>‹Nr.›</a:t>
            </a:fld>
            <a:endParaRPr lang="de-DE"/>
          </a:p>
        </p:txBody>
      </p:sp>
    </p:spTree>
    <p:extLst>
      <p:ext uri="{BB962C8B-B14F-4D97-AF65-F5344CB8AC3E}">
        <p14:creationId xmlns:p14="http://schemas.microsoft.com/office/powerpoint/2010/main" val="69472054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6C640EEF-6B44-4DA3-810B-0F90B42C75A3}" type="datetimeFigureOut">
              <a:rPr lang="de-DE" smtClean="0"/>
              <a:t>27.11.2020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781BFA6-4D12-415A-BA90-57672BE0365B}" type="slidenum">
              <a:rPr lang="de-DE" smtClean="0"/>
              <a:t>‹Nr.›</a:t>
            </a:fld>
            <a:endParaRPr lang="de-DE"/>
          </a:p>
        </p:txBody>
      </p:sp>
    </p:spTree>
    <p:extLst>
      <p:ext uri="{BB962C8B-B14F-4D97-AF65-F5344CB8AC3E}">
        <p14:creationId xmlns:p14="http://schemas.microsoft.com/office/powerpoint/2010/main" val="271147345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769008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de-DE"/>
              <a:t>Titelmasterformat durch Klicken bearbeiten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endParaRPr lang="de-DE" dirty="0"/>
          </a:p>
        </p:txBody>
      </p:sp>
    </p:spTree>
    <p:extLst>
      <p:ext uri="{BB962C8B-B14F-4D97-AF65-F5344CB8AC3E}">
        <p14:creationId xmlns:p14="http://schemas.microsoft.com/office/powerpoint/2010/main" val="305793387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de-DE" dirty="0"/>
          </a:p>
        </p:txBody>
      </p:sp>
      <p:sp>
        <p:nvSpPr>
          <p:cNvPr id="3" name="Footer Placeholder 2"/>
          <p:cNvSpPr>
            <a:spLocks noGrp="1"/>
          </p:cNvSpPr>
          <p:nvPr>
            <p:ph type="ftr" sz="quarter" idx="11"/>
          </p:nvPr>
        </p:nvSpPr>
        <p:spPr/>
        <p:txBody>
          <a:bodyPr/>
          <a:lstStyle/>
          <a:p>
            <a:endParaRPr lang="de-DE" dirty="0"/>
          </a:p>
        </p:txBody>
      </p:sp>
      <p:sp>
        <p:nvSpPr>
          <p:cNvPr id="4" name="Slide Number Placeholder 3"/>
          <p:cNvSpPr>
            <a:spLocks noGrp="1"/>
          </p:cNvSpPr>
          <p:nvPr>
            <p:ph type="sldNum" sz="quarter" idx="12"/>
          </p:nvPr>
        </p:nvSpPr>
        <p:spPr/>
        <p:txBody>
          <a:bodyPr/>
          <a:lstStyle/>
          <a:p>
            <a:fld id="{8B92A58E-81D5-400B-9AE1-C56DA036C621}" type="slidenum">
              <a:rPr lang="de-DE" smtClean="0"/>
              <a:t>‹Nr.›</a:t>
            </a:fld>
            <a:endParaRPr lang="de-DE" dirty="0"/>
          </a:p>
        </p:txBody>
      </p:sp>
    </p:spTree>
    <p:extLst>
      <p:ext uri="{BB962C8B-B14F-4D97-AF65-F5344CB8AC3E}">
        <p14:creationId xmlns:p14="http://schemas.microsoft.com/office/powerpoint/2010/main" val="258053477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7434800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6C640EEF-6B44-4DA3-810B-0F90B42C75A3}" type="datetimeFigureOut">
              <a:rPr lang="de-DE" smtClean="0"/>
              <a:t>27.11.2020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781BFA6-4D12-415A-BA90-57672BE0365B}" type="slidenum">
              <a:rPr lang="de-DE" smtClean="0"/>
              <a:t>‹Nr.›</a:t>
            </a:fld>
            <a:endParaRPr lang="de-DE"/>
          </a:p>
        </p:txBody>
      </p:sp>
    </p:spTree>
    <p:extLst>
      <p:ext uri="{BB962C8B-B14F-4D97-AF65-F5344CB8AC3E}">
        <p14:creationId xmlns:p14="http://schemas.microsoft.com/office/powerpoint/2010/main" val="384807498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6C640EEF-6B44-4DA3-810B-0F90B42C75A3}" type="datetimeFigureOut">
              <a:rPr lang="de-DE" smtClean="0"/>
              <a:t>27.11.2020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781BFA6-4D12-415A-BA90-57672BE0365B}" type="slidenum">
              <a:rPr lang="de-DE" smtClean="0"/>
              <a:t>‹Nr.›</a:t>
            </a:fld>
            <a:endParaRPr lang="de-DE"/>
          </a:p>
        </p:txBody>
      </p:sp>
    </p:spTree>
    <p:extLst>
      <p:ext uri="{BB962C8B-B14F-4D97-AF65-F5344CB8AC3E}">
        <p14:creationId xmlns:p14="http://schemas.microsoft.com/office/powerpoint/2010/main" val="381886198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6C640EEF-6B44-4DA3-810B-0F90B42C75A3}" type="datetimeFigureOut">
              <a:rPr lang="de-DE" smtClean="0"/>
              <a:t>27.11.2020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781BFA6-4D12-415A-BA90-57672BE0365B}" type="slidenum">
              <a:rPr lang="de-DE" smtClean="0"/>
              <a:t>‹Nr.›</a:t>
            </a:fld>
            <a:endParaRPr lang="de-DE"/>
          </a:p>
        </p:txBody>
      </p:sp>
    </p:spTree>
    <p:extLst>
      <p:ext uri="{BB962C8B-B14F-4D97-AF65-F5344CB8AC3E}">
        <p14:creationId xmlns:p14="http://schemas.microsoft.com/office/powerpoint/2010/main" val="365512832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6C640EEF-6B44-4DA3-810B-0F90B42C75A3}" type="datetimeFigureOut">
              <a:rPr lang="de-DE" smtClean="0"/>
              <a:t>27.11.2020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781BFA6-4D12-415A-BA90-57672BE0365B}" type="slidenum">
              <a:rPr lang="de-DE" smtClean="0"/>
              <a:t>‹Nr.›</a:t>
            </a:fld>
            <a:endParaRPr lang="de-DE"/>
          </a:p>
        </p:txBody>
      </p:sp>
    </p:spTree>
    <p:extLst>
      <p:ext uri="{BB962C8B-B14F-4D97-AF65-F5344CB8AC3E}">
        <p14:creationId xmlns:p14="http://schemas.microsoft.com/office/powerpoint/2010/main" val="82672502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18" name="Grafik 17" descr="E:\StRaphael-Logo.gif"/>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927280" y="184070"/>
            <a:ext cx="2025748" cy="1434904"/>
          </a:xfrm>
          <a:prstGeom prst="rect">
            <a:avLst/>
          </a:prstGeom>
          <a:noFill/>
          <a:ln>
            <a:noFill/>
          </a:ln>
        </p:spPr>
      </p:pic>
    </p:spTree>
    <p:extLst>
      <p:ext uri="{BB962C8B-B14F-4D97-AF65-F5344CB8AC3E}">
        <p14:creationId xmlns:p14="http://schemas.microsoft.com/office/powerpoint/2010/main" val="1164244093"/>
      </p:ext>
    </p:extLst>
  </p:cSld>
  <p:clrMap bg1="lt1" tx1="dk1" bg2="lt2" tx2="dk2" accent1="accent1" accent2="accent2" accent3="accent3" accent4="accent4" accent5="accent5" accent6="accent6" hlink="hlink" folHlink="folHlink"/>
  <p:sldLayoutIdLst>
    <p:sldLayoutId id="2147483781" r:id="rId1"/>
    <p:sldLayoutId id="2147483660" r:id="rId2"/>
    <p:sldLayoutId id="2147483783" r:id="rId3"/>
    <p:sldLayoutId id="2147483784" r:id="rId4"/>
    <p:sldLayoutId id="2147483797" r:id="rId5"/>
  </p:sldLayoutIdLst>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640EEF-6B44-4DA3-810B-0F90B42C75A3}" type="datetimeFigureOut">
              <a:rPr lang="de-DE" smtClean="0"/>
              <a:t>27.11.2020</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81BFA6-4D12-415A-BA90-57672BE0365B}" type="slidenum">
              <a:rPr lang="de-DE" smtClean="0"/>
              <a:t>‹Nr.›</a:t>
            </a:fld>
            <a:endParaRPr lang="de-DE"/>
          </a:p>
        </p:txBody>
      </p:sp>
    </p:spTree>
    <p:extLst>
      <p:ext uri="{BB962C8B-B14F-4D97-AF65-F5344CB8AC3E}">
        <p14:creationId xmlns:p14="http://schemas.microsoft.com/office/powerpoint/2010/main" val="146141968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media" Target="../media/media1.mp3"/><Relationship Id="rId1" Type="http://schemas.openxmlformats.org/officeDocument/2006/relationships/audio" Target="NULL"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wintergeschichten.com/2016/11/28/der-kleine-engel-mit-der-posaune/"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2313709" y="2382982"/>
            <a:ext cx="6580909" cy="1754326"/>
          </a:xfrm>
          <a:prstGeom prst="rect">
            <a:avLst/>
          </a:prstGeom>
          <a:noFill/>
        </p:spPr>
        <p:txBody>
          <a:bodyPr wrap="square" rtlCol="0">
            <a:spAutoFit/>
          </a:bodyPr>
          <a:lstStyle/>
          <a:p>
            <a:pPr algn="ctr"/>
            <a:r>
              <a:rPr lang="de-DE" sz="3600" dirty="0">
                <a:latin typeface="Calibri" panose="020F0502020204030204" pitchFamily="34" charset="0"/>
                <a:cs typeface="Calibri" panose="020F0502020204030204" pitchFamily="34" charset="0"/>
              </a:rPr>
              <a:t>Der Kindergarten St. Raphael grüßt alle Interessierten zum Öffnen des 1. Türchens.</a:t>
            </a:r>
          </a:p>
        </p:txBody>
      </p:sp>
    </p:spTree>
    <p:extLst>
      <p:ext uri="{BB962C8B-B14F-4D97-AF65-F5344CB8AC3E}">
        <p14:creationId xmlns:p14="http://schemas.microsoft.com/office/powerpoint/2010/main" val="4498835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59181" y="554836"/>
            <a:ext cx="6218566" cy="1537199"/>
          </a:xfrm>
        </p:spPr>
        <p:txBody>
          <a:bodyPr>
            <a:normAutofit fontScale="90000"/>
          </a:bodyPr>
          <a:lstStyle/>
          <a:p>
            <a:pPr algn="ctr"/>
            <a:r>
              <a:rPr lang="de-DE" b="1" dirty="0">
                <a:latin typeface="Calibri" panose="020F0502020204030204" pitchFamily="34" charset="0"/>
                <a:cs typeface="Calibri" panose="020F0502020204030204" pitchFamily="34" charset="0"/>
              </a:rPr>
              <a:t>Zur Begrüßung das Lied</a:t>
            </a:r>
            <a:br>
              <a:rPr lang="de-DE" b="1" dirty="0">
                <a:latin typeface="Calibri" panose="020F0502020204030204" pitchFamily="34" charset="0"/>
                <a:cs typeface="Calibri" panose="020F0502020204030204" pitchFamily="34" charset="0"/>
              </a:rPr>
            </a:br>
            <a:r>
              <a:rPr lang="de-DE" b="1" dirty="0">
                <a:latin typeface="Calibri" panose="020F0502020204030204" pitchFamily="34" charset="0"/>
                <a:cs typeface="Calibri" panose="020F0502020204030204" pitchFamily="34" charset="0"/>
              </a:rPr>
              <a:t>„Wir sagen euch an den lieben Advent“</a:t>
            </a:r>
          </a:p>
        </p:txBody>
      </p:sp>
      <p:sp>
        <p:nvSpPr>
          <p:cNvPr id="3" name="Inhaltsplatzhalter 2"/>
          <p:cNvSpPr>
            <a:spLocks noGrp="1"/>
          </p:cNvSpPr>
          <p:nvPr>
            <p:ph idx="1"/>
          </p:nvPr>
        </p:nvSpPr>
        <p:spPr>
          <a:xfrm>
            <a:off x="1882630" y="2867889"/>
            <a:ext cx="8915400" cy="3777622"/>
          </a:xfrm>
        </p:spPr>
        <p:txBody>
          <a:bodyPr/>
          <a:lstStyle/>
          <a:p>
            <a:pPr marL="0" indent="0">
              <a:buNone/>
            </a:pPr>
            <a:r>
              <a:rPr lang="de-DE" dirty="0">
                <a:latin typeface="Calibri" panose="020F0502020204030204" pitchFamily="34" charset="0"/>
                <a:cs typeface="Calibri" panose="020F0502020204030204" pitchFamily="34" charset="0"/>
              </a:rPr>
              <a:t>Wir sagen euch an den lieben Advent </a:t>
            </a:r>
            <a:br>
              <a:rPr lang="de-DE" dirty="0">
                <a:latin typeface="Calibri" panose="020F0502020204030204" pitchFamily="34" charset="0"/>
                <a:cs typeface="Calibri" panose="020F0502020204030204" pitchFamily="34" charset="0"/>
              </a:rPr>
            </a:br>
            <a:r>
              <a:rPr lang="de-DE" dirty="0">
                <a:latin typeface="Calibri" panose="020F0502020204030204" pitchFamily="34" charset="0"/>
                <a:cs typeface="Calibri" panose="020F0502020204030204" pitchFamily="34" charset="0"/>
              </a:rPr>
              <a:t>Sehet, die erste Kerze brennt! </a:t>
            </a:r>
            <a:br>
              <a:rPr lang="de-DE" dirty="0">
                <a:latin typeface="Calibri" panose="020F0502020204030204" pitchFamily="34" charset="0"/>
                <a:cs typeface="Calibri" panose="020F0502020204030204" pitchFamily="34" charset="0"/>
              </a:rPr>
            </a:br>
            <a:r>
              <a:rPr lang="de-DE" dirty="0">
                <a:latin typeface="Calibri" panose="020F0502020204030204" pitchFamily="34" charset="0"/>
                <a:cs typeface="Calibri" panose="020F0502020204030204" pitchFamily="34" charset="0"/>
              </a:rPr>
              <a:t>Wir sagen euch an eine heilige Zeit. </a:t>
            </a:r>
            <a:br>
              <a:rPr lang="de-DE" dirty="0">
                <a:latin typeface="Calibri" panose="020F0502020204030204" pitchFamily="34" charset="0"/>
                <a:cs typeface="Calibri" panose="020F0502020204030204" pitchFamily="34" charset="0"/>
              </a:rPr>
            </a:br>
            <a:r>
              <a:rPr lang="de-DE" dirty="0">
                <a:latin typeface="Calibri" panose="020F0502020204030204" pitchFamily="34" charset="0"/>
                <a:cs typeface="Calibri" panose="020F0502020204030204" pitchFamily="34" charset="0"/>
              </a:rPr>
              <a:t>Machet dem Herrn den Weg bereit! </a:t>
            </a:r>
            <a:br>
              <a:rPr lang="de-DE" dirty="0">
                <a:latin typeface="Calibri" panose="020F0502020204030204" pitchFamily="34" charset="0"/>
                <a:cs typeface="Calibri" panose="020F0502020204030204" pitchFamily="34" charset="0"/>
              </a:rPr>
            </a:br>
            <a:r>
              <a:rPr lang="de-DE" dirty="0">
                <a:latin typeface="Calibri" panose="020F0502020204030204" pitchFamily="34" charset="0"/>
                <a:cs typeface="Calibri" panose="020F0502020204030204" pitchFamily="34" charset="0"/>
              </a:rPr>
              <a:t>Freut euch, ihr Christen! Freuet euch sehr. </a:t>
            </a:r>
            <a:br>
              <a:rPr lang="de-DE" dirty="0">
                <a:latin typeface="Calibri" panose="020F0502020204030204" pitchFamily="34" charset="0"/>
                <a:cs typeface="Calibri" panose="020F0502020204030204" pitchFamily="34" charset="0"/>
              </a:rPr>
            </a:br>
            <a:r>
              <a:rPr lang="de-DE" dirty="0">
                <a:latin typeface="Calibri" panose="020F0502020204030204" pitchFamily="34" charset="0"/>
                <a:cs typeface="Calibri" panose="020F0502020204030204" pitchFamily="34" charset="0"/>
              </a:rPr>
              <a:t>Schon ist nahe der Herr.</a:t>
            </a:r>
          </a:p>
        </p:txBody>
      </p:sp>
      <p:pic>
        <p:nvPicPr>
          <p:cNvPr id="4" name="TommyG_-_Wir_sagen_euch_an_instrumental_version[Youtubetomp3.sc](1)">
            <a:hlinkClick r:id="" action="ppaction://media"/>
            <a:extLst>
              <a:ext uri="{FF2B5EF4-FFF2-40B4-BE49-F238E27FC236}">
                <a16:creationId xmlns:a16="http://schemas.microsoft.com/office/drawing/2014/main" id="{81D7E29F-9A03-4141-8B61-FA757A51ECFA}"/>
              </a:ext>
            </a:extLst>
          </p:cNvPr>
          <p:cNvPicPr>
            <a:picLocks noChangeAspect="1"/>
          </p:cNvPicPr>
          <p:nvPr>
            <a:audioFile r:link="rId1"/>
            <p:extLst>
              <p:ext uri="{DAA4B4D4-6D71-4841-9C94-3DE7FCFB9230}">
                <p14:media xmlns:p14="http://schemas.microsoft.com/office/powerpoint/2010/main" r:embed="rId2">
                  <p14:trim end="44610"/>
                </p14:media>
              </p:ext>
            </p:extLst>
          </p:nvPr>
        </p:nvPicPr>
        <p:blipFill>
          <a:blip r:embed="rId4"/>
          <a:stretch>
            <a:fillRect/>
          </a:stretch>
        </p:blipFill>
        <p:spPr>
          <a:xfrm>
            <a:off x="1393970" y="4981783"/>
            <a:ext cx="609600" cy="609600"/>
          </a:xfrm>
          <a:prstGeom prst="rect">
            <a:avLst/>
          </a:prstGeom>
        </p:spPr>
      </p:pic>
    </p:spTree>
    <p:extLst>
      <p:ext uri="{BB962C8B-B14F-4D97-AF65-F5344CB8AC3E}">
        <p14:creationId xmlns:p14="http://schemas.microsoft.com/office/powerpoint/2010/main" val="195355203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3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07325" y="693383"/>
            <a:ext cx="8911687" cy="1280890"/>
          </a:xfrm>
        </p:spPr>
        <p:txBody>
          <a:bodyPr/>
          <a:lstStyle/>
          <a:p>
            <a:r>
              <a:rPr lang="de-DE" dirty="0">
                <a:latin typeface="Calibri" panose="020F0502020204030204" pitchFamily="34" charset="0"/>
                <a:cs typeface="Calibri" panose="020F0502020204030204" pitchFamily="34" charset="0"/>
              </a:rPr>
              <a:t>Impuls zur Adventszeit</a:t>
            </a:r>
          </a:p>
        </p:txBody>
      </p:sp>
      <p:sp>
        <p:nvSpPr>
          <p:cNvPr id="4" name="Textfeld 3"/>
          <p:cNvSpPr txBox="1"/>
          <p:nvPr/>
        </p:nvSpPr>
        <p:spPr>
          <a:xfrm>
            <a:off x="2403566" y="2442754"/>
            <a:ext cx="7249885" cy="1200329"/>
          </a:xfrm>
          <a:prstGeom prst="rect">
            <a:avLst/>
          </a:prstGeom>
          <a:noFill/>
        </p:spPr>
        <p:txBody>
          <a:bodyPr wrap="square" rtlCol="0">
            <a:spAutoFit/>
          </a:bodyPr>
          <a:lstStyle/>
          <a:p>
            <a:pPr algn="ctr" fontAlgn="base"/>
            <a:r>
              <a:rPr lang="de-DE" b="1" dirty="0">
                <a:latin typeface="Calibri" panose="020F0502020204030204" pitchFamily="34" charset="0"/>
                <a:cs typeface="Calibri" panose="020F0502020204030204" pitchFamily="34" charset="0"/>
              </a:rPr>
              <a:t>Eins, zwei, drei, vier Kerzen</a:t>
            </a:r>
            <a:endParaRPr lang="de-DE" dirty="0">
              <a:latin typeface="Calibri" panose="020F0502020204030204" pitchFamily="34" charset="0"/>
              <a:cs typeface="Calibri" panose="020F0502020204030204" pitchFamily="34" charset="0"/>
            </a:endParaRPr>
          </a:p>
          <a:p>
            <a:pPr algn="ctr" fontAlgn="base"/>
            <a:r>
              <a:rPr lang="de-DE" b="1" dirty="0">
                <a:latin typeface="Calibri" panose="020F0502020204030204" pitchFamily="34" charset="0"/>
                <a:cs typeface="Calibri" panose="020F0502020204030204" pitchFamily="34" charset="0"/>
              </a:rPr>
              <a:t>Pfefferkuchenherzen.</a:t>
            </a:r>
            <a:endParaRPr lang="de-DE" dirty="0">
              <a:latin typeface="Calibri" panose="020F0502020204030204" pitchFamily="34" charset="0"/>
              <a:cs typeface="Calibri" panose="020F0502020204030204" pitchFamily="34" charset="0"/>
            </a:endParaRPr>
          </a:p>
          <a:p>
            <a:pPr algn="ctr" fontAlgn="base"/>
            <a:r>
              <a:rPr lang="de-DE" b="1" dirty="0">
                <a:latin typeface="Calibri" panose="020F0502020204030204" pitchFamily="34" charset="0"/>
                <a:cs typeface="Calibri" panose="020F0502020204030204" pitchFamily="34" charset="0"/>
              </a:rPr>
              <a:t>Tannen, Schnee und Lichterschein.</a:t>
            </a:r>
            <a:endParaRPr lang="de-DE" dirty="0">
              <a:latin typeface="Calibri" panose="020F0502020204030204" pitchFamily="34" charset="0"/>
              <a:cs typeface="Calibri" panose="020F0502020204030204" pitchFamily="34" charset="0"/>
            </a:endParaRPr>
          </a:p>
          <a:p>
            <a:pPr algn="ctr" fontAlgn="base"/>
            <a:r>
              <a:rPr lang="de-DE" b="1" dirty="0">
                <a:latin typeface="Calibri" panose="020F0502020204030204" pitchFamily="34" charset="0"/>
                <a:cs typeface="Calibri" panose="020F0502020204030204" pitchFamily="34" charset="0"/>
              </a:rPr>
              <a:t>Bald wird Weihnachten sein.</a:t>
            </a:r>
            <a:endParaRPr lang="de-D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633596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57222" y="721091"/>
            <a:ext cx="8911687" cy="1280890"/>
          </a:xfrm>
        </p:spPr>
        <p:txBody>
          <a:bodyPr/>
          <a:lstStyle/>
          <a:p>
            <a:pPr algn="ctr"/>
            <a:r>
              <a:rPr lang="de-DE" dirty="0">
                <a:latin typeface="Calibri" panose="020F0502020204030204" pitchFamily="34" charset="0"/>
                <a:cs typeface="Calibri" panose="020F0502020204030204" pitchFamily="34" charset="0"/>
              </a:rPr>
              <a:t>Geschichte der Engel </a:t>
            </a:r>
            <a:br>
              <a:rPr lang="de-DE" dirty="0">
                <a:latin typeface="Calibri" panose="020F0502020204030204" pitchFamily="34" charset="0"/>
                <a:cs typeface="Calibri" panose="020F0502020204030204" pitchFamily="34" charset="0"/>
              </a:rPr>
            </a:br>
            <a:r>
              <a:rPr lang="de-DE" dirty="0">
                <a:latin typeface="Calibri" panose="020F0502020204030204" pitchFamily="34" charset="0"/>
                <a:cs typeface="Calibri" panose="020F0502020204030204" pitchFamily="34" charset="0"/>
              </a:rPr>
              <a:t>mit der Posaune</a:t>
            </a:r>
          </a:p>
        </p:txBody>
      </p:sp>
      <p:sp>
        <p:nvSpPr>
          <p:cNvPr id="4" name="Textfeld 3"/>
          <p:cNvSpPr txBox="1"/>
          <p:nvPr/>
        </p:nvSpPr>
        <p:spPr>
          <a:xfrm>
            <a:off x="799849" y="2295044"/>
            <a:ext cx="9026434" cy="3323987"/>
          </a:xfrm>
          <a:prstGeom prst="rect">
            <a:avLst/>
          </a:prstGeom>
          <a:noFill/>
        </p:spPr>
        <p:txBody>
          <a:bodyPr wrap="square" rtlCol="0">
            <a:spAutoFit/>
          </a:bodyPr>
          <a:lstStyle/>
          <a:p>
            <a:pPr fontAlgn="base"/>
            <a:r>
              <a:rPr lang="de-DE" sz="1600" dirty="0">
                <a:latin typeface="Calibri" panose="020F0502020204030204" pitchFamily="34" charset="0"/>
                <a:cs typeface="Calibri" panose="020F0502020204030204" pitchFamily="34" charset="0"/>
              </a:rPr>
              <a:t>Ganz aufgeregt ist Anna. Sie hat nämlich am Abend vor dem ersten Advent einen sehr geheimnisvoll aussehenden Adventskalender geschenkt bekommen: eine Kette mit vierundzwanzig bunten Päckchen. Was sich wohl in den Päckchen verbergen mag? Anna ist so neugierig, dass sie am liebsten gleich mit dem Auspacken beginnen würde. Vorsichtig betastet sie das Päckchen mit der Nummer ‚Eins’.</a:t>
            </a:r>
            <a:br>
              <a:rPr lang="de-DE" sz="1600" dirty="0">
                <a:latin typeface="Calibri" panose="020F0502020204030204" pitchFamily="34" charset="0"/>
                <a:cs typeface="Calibri" panose="020F0502020204030204" pitchFamily="34" charset="0"/>
              </a:rPr>
            </a:br>
            <a:r>
              <a:rPr lang="de-DE" sz="1600" dirty="0">
                <a:latin typeface="Calibri" panose="020F0502020204030204" pitchFamily="34" charset="0"/>
                <a:cs typeface="Calibri" panose="020F0502020204030204" pitchFamily="34" charset="0"/>
              </a:rPr>
              <a:t>„Warte!“, ruft es da aus dem Inneren des Päckchens. „Ich bin erst morgen für dich da. Und nun träume schön!“</a:t>
            </a:r>
            <a:br>
              <a:rPr lang="de-DE" sz="1600" dirty="0">
                <a:latin typeface="Calibri" panose="020F0502020204030204" pitchFamily="34" charset="0"/>
                <a:cs typeface="Calibri" panose="020F0502020204030204" pitchFamily="34" charset="0"/>
              </a:rPr>
            </a:br>
            <a:r>
              <a:rPr lang="de-DE" sz="1600" dirty="0">
                <a:latin typeface="Calibri" panose="020F0502020204030204" pitchFamily="34" charset="0"/>
                <a:cs typeface="Calibri" panose="020F0502020204030204" pitchFamily="34" charset="0"/>
              </a:rPr>
              <a:t>„Ich kann nicht schlafen, bevor ich nicht weiß, wer du bist“, sagt Anna. „Ich …“ Sie muss gähnen und schläft ein. Plötzlich steht da eine helle Gestalt mit einem fröhlich lächelnden Gesicht. Sie trägt ein weißes, mit goldenen Sternchen geschmücktes Kleid und hält eine Posaune unter dem Arm geklemmt.</a:t>
            </a:r>
            <a:br>
              <a:rPr lang="de-DE" sz="1600" dirty="0">
                <a:latin typeface="Calibri" panose="020F0502020204030204" pitchFamily="34" charset="0"/>
                <a:cs typeface="Calibri" panose="020F0502020204030204" pitchFamily="34" charset="0"/>
              </a:rPr>
            </a:br>
            <a:r>
              <a:rPr lang="de-DE" sz="1600" dirty="0">
                <a:latin typeface="Calibri" panose="020F0502020204030204" pitchFamily="34" charset="0"/>
                <a:cs typeface="Calibri" panose="020F0502020204030204" pitchFamily="34" charset="0"/>
              </a:rPr>
              <a:t>„Bist du ein Weihnachtsengel?“, staunt Anna.</a:t>
            </a:r>
            <a:br>
              <a:rPr lang="de-DE" sz="1600" dirty="0">
                <a:latin typeface="Calibri" panose="020F0502020204030204" pitchFamily="34" charset="0"/>
                <a:cs typeface="Calibri" panose="020F0502020204030204" pitchFamily="34" charset="0"/>
              </a:rPr>
            </a:br>
            <a:r>
              <a:rPr lang="de-DE" sz="1600" dirty="0">
                <a:latin typeface="Calibri" panose="020F0502020204030204" pitchFamily="34" charset="0"/>
                <a:cs typeface="Calibri" panose="020F0502020204030204" pitchFamily="34" charset="0"/>
              </a:rPr>
              <a:t>Der Engel nickt, setzt die Posaune an die Lippen und spielt „Alle Jahre wieder.“</a:t>
            </a:r>
            <a:br>
              <a:rPr lang="de-DE" sz="1600" dirty="0">
                <a:latin typeface="Calibri" panose="020F0502020204030204" pitchFamily="34" charset="0"/>
                <a:cs typeface="Calibri" panose="020F0502020204030204" pitchFamily="34" charset="0"/>
              </a:rPr>
            </a:br>
            <a:r>
              <a:rPr lang="de-DE" sz="1600" dirty="0">
                <a:latin typeface="Calibri" panose="020F0502020204030204" pitchFamily="34" charset="0"/>
                <a:cs typeface="Calibri" panose="020F0502020204030204" pitchFamily="34" charset="0"/>
              </a:rPr>
              <a:t>Schön klingt das.</a:t>
            </a:r>
            <a:r>
              <a:rPr lang="de-DE" dirty="0"/>
              <a:t/>
            </a:r>
            <a:br>
              <a:rPr lang="de-DE" dirty="0"/>
            </a:br>
            <a:r>
              <a:rPr lang="de-DE" dirty="0"/>
              <a:t> </a:t>
            </a:r>
          </a:p>
        </p:txBody>
      </p:sp>
    </p:spTree>
    <p:extLst>
      <p:ext uri="{BB962C8B-B14F-4D97-AF65-F5344CB8AC3E}">
        <p14:creationId xmlns:p14="http://schemas.microsoft.com/office/powerpoint/2010/main" val="34212063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65663" y="1704109"/>
            <a:ext cx="8412083" cy="5632311"/>
          </a:xfrm>
          <a:prstGeom prst="rect">
            <a:avLst/>
          </a:prstGeom>
          <a:noFill/>
        </p:spPr>
        <p:txBody>
          <a:bodyPr wrap="square" rtlCol="0">
            <a:spAutoFit/>
          </a:bodyPr>
          <a:lstStyle/>
          <a:p>
            <a:pPr fontAlgn="base"/>
            <a:r>
              <a:rPr lang="de-DE" dirty="0">
                <a:latin typeface="Calibri" panose="020F0502020204030204" pitchFamily="34" charset="0"/>
                <a:cs typeface="Calibri" panose="020F0502020204030204" pitchFamily="34" charset="0"/>
              </a:rPr>
              <a:t>„Advent ist die Zeit der Lieder und Geschichten“, sagt der Engel. „In diesem Jahr werde ich dich im Advent begleiten. Für jeden Tag habe ich eine Überraschung für dich. Einverstanden?“</a:t>
            </a:r>
            <a:br>
              <a:rPr lang="de-DE" dirty="0">
                <a:latin typeface="Calibri" panose="020F0502020204030204" pitchFamily="34" charset="0"/>
                <a:cs typeface="Calibri" panose="020F0502020204030204" pitchFamily="34" charset="0"/>
              </a:rPr>
            </a:br>
            <a:r>
              <a:rPr lang="de-DE" dirty="0">
                <a:latin typeface="Calibri" panose="020F0502020204030204" pitchFamily="34" charset="0"/>
                <a:cs typeface="Calibri" panose="020F0502020204030204" pitchFamily="34" charset="0"/>
              </a:rPr>
              <a:t>„Toll!“, ruft Anna. „Ich habe mir schon immer einen Engel gewünscht.“</a:t>
            </a:r>
            <a:br>
              <a:rPr lang="de-DE" dirty="0">
                <a:latin typeface="Calibri" panose="020F0502020204030204" pitchFamily="34" charset="0"/>
                <a:cs typeface="Calibri" panose="020F0502020204030204" pitchFamily="34" charset="0"/>
              </a:rPr>
            </a:br>
            <a:r>
              <a:rPr lang="de-DE" dirty="0">
                <a:latin typeface="Calibri" panose="020F0502020204030204" pitchFamily="34" charset="0"/>
                <a:cs typeface="Calibri" panose="020F0502020204030204" pitchFamily="34" charset="0"/>
              </a:rPr>
              <a:t>Sie ruft dieses „Toll!“ so laut, dass sie davon aufwacht.</a:t>
            </a:r>
            <a:br>
              <a:rPr lang="de-DE" dirty="0">
                <a:latin typeface="Calibri" panose="020F0502020204030204" pitchFamily="34" charset="0"/>
                <a:cs typeface="Calibri" panose="020F0502020204030204" pitchFamily="34" charset="0"/>
              </a:rPr>
            </a:br>
            <a:r>
              <a:rPr lang="de-DE" dirty="0">
                <a:latin typeface="Calibri" panose="020F0502020204030204" pitchFamily="34" charset="0"/>
                <a:cs typeface="Calibri" panose="020F0502020204030204" pitchFamily="34" charset="0"/>
              </a:rPr>
              <a:t>Anna wundert sich. Hat sie das mit dem Engel nur geträumt?</a:t>
            </a:r>
            <a:br>
              <a:rPr lang="de-DE" dirty="0">
                <a:latin typeface="Calibri" panose="020F0502020204030204" pitchFamily="34" charset="0"/>
                <a:cs typeface="Calibri" panose="020F0502020204030204" pitchFamily="34" charset="0"/>
              </a:rPr>
            </a:br>
            <a:r>
              <a:rPr lang="de-DE" dirty="0">
                <a:latin typeface="Calibri" panose="020F0502020204030204" pitchFamily="34" charset="0"/>
                <a:cs typeface="Calibri" panose="020F0502020204030204" pitchFamily="34" charset="0"/>
              </a:rPr>
              <a:t>„Schade“, murmelt sie.</a:t>
            </a:r>
            <a:br>
              <a:rPr lang="de-DE" dirty="0">
                <a:latin typeface="Calibri" panose="020F0502020204030204" pitchFamily="34" charset="0"/>
                <a:cs typeface="Calibri" panose="020F0502020204030204" pitchFamily="34" charset="0"/>
              </a:rPr>
            </a:br>
            <a:r>
              <a:rPr lang="de-DE" dirty="0">
                <a:latin typeface="Calibri" panose="020F0502020204030204" pitchFamily="34" charset="0"/>
                <a:cs typeface="Calibri" panose="020F0502020204030204" pitchFamily="34" charset="0"/>
              </a:rPr>
              <a:t>Sie schlüpft aus dem Bett und pflückt sich das erste Päckchen von der Adventskalenderkette. Vorsichtig packt sie es aus und findet … einen kleinen Engel mit einer Posaune. Lieb lächelt er, der Engel.</a:t>
            </a:r>
            <a:br>
              <a:rPr lang="de-DE" dirty="0">
                <a:latin typeface="Calibri" panose="020F0502020204030204" pitchFamily="34" charset="0"/>
                <a:cs typeface="Calibri" panose="020F0502020204030204" pitchFamily="34" charset="0"/>
              </a:rPr>
            </a:br>
            <a:r>
              <a:rPr lang="de-DE" dirty="0">
                <a:latin typeface="Calibri" panose="020F0502020204030204" pitchFamily="34" charset="0"/>
                <a:cs typeface="Calibri" panose="020F0502020204030204" pitchFamily="34" charset="0"/>
              </a:rPr>
              <a:t>„Hallo, Engel!“, flüstert Anna.</a:t>
            </a:r>
            <a:br>
              <a:rPr lang="de-DE" dirty="0">
                <a:latin typeface="Calibri" panose="020F0502020204030204" pitchFamily="34" charset="0"/>
                <a:cs typeface="Calibri" panose="020F0502020204030204" pitchFamily="34" charset="0"/>
              </a:rPr>
            </a:br>
            <a:r>
              <a:rPr lang="de-DE" dirty="0">
                <a:latin typeface="Calibri" panose="020F0502020204030204" pitchFamily="34" charset="0"/>
                <a:cs typeface="Calibri" panose="020F0502020204030204" pitchFamily="34" charset="0"/>
              </a:rPr>
              <a:t>„Hallo, Anna! Ich wünsche dir einen schönen Advent.“</a:t>
            </a:r>
            <a:br>
              <a:rPr lang="de-DE" dirty="0">
                <a:latin typeface="Calibri" panose="020F0502020204030204" pitchFamily="34" charset="0"/>
                <a:cs typeface="Calibri" panose="020F0502020204030204" pitchFamily="34" charset="0"/>
              </a:rPr>
            </a:br>
            <a:r>
              <a:rPr lang="de-DE" dirty="0">
                <a:latin typeface="Calibri" panose="020F0502020204030204" pitchFamily="34" charset="0"/>
                <a:cs typeface="Calibri" panose="020F0502020204030204" pitchFamily="34" charset="0"/>
              </a:rPr>
              <a:t>Mama steht an der Tür und lächelt.</a:t>
            </a:r>
            <a:br>
              <a:rPr lang="de-DE" dirty="0">
                <a:latin typeface="Calibri" panose="020F0502020204030204" pitchFamily="34" charset="0"/>
                <a:cs typeface="Calibri" panose="020F0502020204030204" pitchFamily="34" charset="0"/>
              </a:rPr>
            </a:br>
            <a:r>
              <a:rPr lang="de-DE" dirty="0">
                <a:latin typeface="Calibri" panose="020F0502020204030204" pitchFamily="34" charset="0"/>
                <a:cs typeface="Calibri" panose="020F0502020204030204" pitchFamily="34" charset="0"/>
              </a:rPr>
              <a:t>Anna wundert sich. War es Mama, die ihr eben einen schönen Advent gewünscht hat – oder ist es doch der kleine Engel gewesen, der vielleicht ein Zauberengel ist und sprechen kann? 					</a:t>
            </a:r>
          </a:p>
          <a:p>
            <a:pPr fontAlgn="base"/>
            <a:r>
              <a:rPr lang="de-DE" dirty="0">
                <a:latin typeface="Calibri" panose="020F0502020204030204" pitchFamily="34" charset="0"/>
                <a:cs typeface="Calibri" panose="020F0502020204030204" pitchFamily="34" charset="0"/>
              </a:rPr>
              <a:t>© Elke </a:t>
            </a:r>
            <a:r>
              <a:rPr lang="de-DE" dirty="0" err="1">
                <a:latin typeface="Calibri" panose="020F0502020204030204" pitchFamily="34" charset="0"/>
                <a:cs typeface="Calibri" panose="020F0502020204030204" pitchFamily="34" charset="0"/>
              </a:rPr>
              <a:t>Bräunling</a:t>
            </a:r>
            <a:endParaRPr lang="de-DE" dirty="0">
              <a:latin typeface="Calibri" panose="020F0502020204030204" pitchFamily="34" charset="0"/>
              <a:cs typeface="Calibri" panose="020F0502020204030204" pitchFamily="34" charset="0"/>
            </a:endParaRPr>
          </a:p>
          <a:p>
            <a:endParaRPr lang="de-DE" sz="900" u="sng" dirty="0">
              <a:latin typeface="Calibri" panose="020F0502020204030204" pitchFamily="34" charset="0"/>
              <a:cs typeface="Calibri" panose="020F0502020204030204" pitchFamily="34" charset="0"/>
              <a:hlinkClick r:id="rId2"/>
            </a:endParaRPr>
          </a:p>
          <a:p>
            <a:r>
              <a:rPr lang="de-DE" sz="900" u="sng" dirty="0">
                <a:latin typeface="Calibri" panose="020F0502020204030204" pitchFamily="34" charset="0"/>
                <a:cs typeface="Calibri" panose="020F0502020204030204" pitchFamily="34" charset="0"/>
                <a:hlinkClick r:id="rId2"/>
              </a:rPr>
              <a:t>https://wintergeschichten.com/2016/11/28/der-kleine-engel-mit-der-posaune/</a:t>
            </a:r>
            <a:r>
              <a:rPr lang="de-DE" sz="900" dirty="0">
                <a:latin typeface="Calibri" panose="020F0502020204030204" pitchFamily="34" charset="0"/>
                <a:cs typeface="Calibri" panose="020F0502020204030204" pitchFamily="34" charset="0"/>
              </a:rPr>
              <a:t> (Stand: 18.11.20, 15.00 Uhr)</a:t>
            </a:r>
          </a:p>
          <a:p>
            <a:endParaRPr lang="de-DE" u="sng" dirty="0">
              <a:hlinkClick r:id="rId2"/>
            </a:endParaRPr>
          </a:p>
          <a:p>
            <a:endParaRPr lang="de-DE" u="sng" dirty="0">
              <a:hlinkClick r:id="rId2"/>
            </a:endParaRPr>
          </a:p>
        </p:txBody>
      </p:sp>
    </p:spTree>
    <p:extLst>
      <p:ext uri="{BB962C8B-B14F-4D97-AF65-F5344CB8AC3E}">
        <p14:creationId xmlns:p14="http://schemas.microsoft.com/office/powerpoint/2010/main" val="154254480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E59B6DE-1E07-42BA-B482-828B3F440200}"/>
              </a:ext>
            </a:extLst>
          </p:cNvPr>
          <p:cNvSpPr txBox="1"/>
          <p:nvPr/>
        </p:nvSpPr>
        <p:spPr>
          <a:xfrm>
            <a:off x="3418449" y="789576"/>
            <a:ext cx="4051495" cy="646331"/>
          </a:xfrm>
          <a:prstGeom prst="rect">
            <a:avLst/>
          </a:prstGeom>
          <a:noFill/>
        </p:spPr>
        <p:txBody>
          <a:bodyPr wrap="square" rtlCol="0">
            <a:spAutoFit/>
          </a:bodyPr>
          <a:lstStyle/>
          <a:p>
            <a:pPr algn="ctr"/>
            <a:r>
              <a:rPr lang="de-DE" sz="3600" dirty="0">
                <a:solidFill>
                  <a:schemeClr val="accent1"/>
                </a:solidFill>
              </a:rPr>
              <a:t>Alle Jahre wieder</a:t>
            </a:r>
          </a:p>
        </p:txBody>
      </p:sp>
      <p:sp>
        <p:nvSpPr>
          <p:cNvPr id="5" name="Textfeld 4">
            <a:extLst>
              <a:ext uri="{FF2B5EF4-FFF2-40B4-BE49-F238E27FC236}">
                <a16:creationId xmlns:a16="http://schemas.microsoft.com/office/drawing/2014/main" id="{3F361EBA-15F0-46C4-ADD6-3777A6D96FF3}"/>
              </a:ext>
            </a:extLst>
          </p:cNvPr>
          <p:cNvSpPr txBox="1"/>
          <p:nvPr/>
        </p:nvSpPr>
        <p:spPr>
          <a:xfrm>
            <a:off x="3953021" y="1659987"/>
            <a:ext cx="7033846" cy="5355312"/>
          </a:xfrm>
          <a:prstGeom prst="rect">
            <a:avLst/>
          </a:prstGeom>
          <a:noFill/>
        </p:spPr>
        <p:txBody>
          <a:bodyPr wrap="square" rtlCol="0">
            <a:spAutoFit/>
          </a:bodyPr>
          <a:lstStyle/>
          <a:p>
            <a:r>
              <a:rPr lang="de-DE" dirty="0"/>
              <a:t>Alle Jahre wieder </a:t>
            </a:r>
            <a:br>
              <a:rPr lang="de-DE" dirty="0"/>
            </a:br>
            <a:r>
              <a:rPr lang="de-DE" dirty="0"/>
              <a:t>kommt das Christuskind</a:t>
            </a:r>
            <a:br>
              <a:rPr lang="de-DE" dirty="0"/>
            </a:br>
            <a:r>
              <a:rPr lang="de-DE" dirty="0"/>
              <a:t>auf die Erde nieder, </a:t>
            </a:r>
            <a:br>
              <a:rPr lang="de-DE" dirty="0"/>
            </a:br>
            <a:r>
              <a:rPr lang="de-DE" dirty="0"/>
              <a:t>wo wir Menschen sind.</a:t>
            </a:r>
          </a:p>
          <a:p>
            <a:endParaRPr lang="de-DE" dirty="0"/>
          </a:p>
          <a:p>
            <a:endParaRPr lang="de-DE" dirty="0"/>
          </a:p>
          <a:p>
            <a:endParaRPr lang="de-DE" dirty="0"/>
          </a:p>
          <a:p>
            <a:r>
              <a:rPr lang="de-DE" dirty="0"/>
              <a:t>Kehrt mit seinem Segen</a:t>
            </a:r>
            <a:br>
              <a:rPr lang="de-DE" dirty="0"/>
            </a:br>
            <a:r>
              <a:rPr lang="de-DE" dirty="0"/>
              <a:t>ein in jedes Haus,</a:t>
            </a:r>
            <a:br>
              <a:rPr lang="de-DE" dirty="0"/>
            </a:br>
            <a:r>
              <a:rPr lang="de-DE" dirty="0"/>
              <a:t>geht auf allen Wegen</a:t>
            </a:r>
            <a:br>
              <a:rPr lang="de-DE" dirty="0"/>
            </a:br>
            <a:r>
              <a:rPr lang="de-DE" dirty="0"/>
              <a:t>mit uns ein und aus.</a:t>
            </a:r>
          </a:p>
          <a:p>
            <a:endParaRPr lang="de-DE" dirty="0"/>
          </a:p>
          <a:p>
            <a:endParaRPr lang="de-DE" dirty="0"/>
          </a:p>
          <a:p>
            <a:endParaRPr lang="de-DE" dirty="0"/>
          </a:p>
          <a:p>
            <a:r>
              <a:rPr lang="de-DE" dirty="0"/>
              <a:t>Ist auch mir zur Seite</a:t>
            </a:r>
            <a:br>
              <a:rPr lang="de-DE" dirty="0"/>
            </a:br>
            <a:r>
              <a:rPr lang="de-DE" dirty="0"/>
              <a:t>still und unerkannt,</a:t>
            </a:r>
            <a:br>
              <a:rPr lang="de-DE" dirty="0"/>
            </a:br>
            <a:r>
              <a:rPr lang="de-DE" dirty="0"/>
              <a:t>dass es treu mich leite</a:t>
            </a:r>
            <a:br>
              <a:rPr lang="de-DE" dirty="0"/>
            </a:br>
            <a:r>
              <a:rPr lang="de-DE" dirty="0"/>
              <a:t>an der lieben Hand.</a:t>
            </a:r>
          </a:p>
          <a:p>
            <a:endParaRPr lang="de-DE" dirty="0"/>
          </a:p>
        </p:txBody>
      </p:sp>
      <p:pic>
        <p:nvPicPr>
          <p:cNvPr id="6" name="Alle_Jahre_wieder_Querflöte_mit_Noten_und_Text_HD[Youtubetomp3.sc]">
            <a:hlinkClick r:id="" action="ppaction://media"/>
            <a:extLst>
              <a:ext uri="{FF2B5EF4-FFF2-40B4-BE49-F238E27FC236}">
                <a16:creationId xmlns:a16="http://schemas.microsoft.com/office/drawing/2014/main" id="{AA4EEACF-6FD7-448A-9246-18E31C2A6D7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400887" y="2369233"/>
            <a:ext cx="609600" cy="609600"/>
          </a:xfrm>
          <a:prstGeom prst="rect">
            <a:avLst/>
          </a:prstGeom>
        </p:spPr>
      </p:pic>
    </p:spTree>
    <p:extLst>
      <p:ext uri="{BB962C8B-B14F-4D97-AF65-F5344CB8AC3E}">
        <p14:creationId xmlns:p14="http://schemas.microsoft.com/office/powerpoint/2010/main" val="390928489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04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repeatCount="indefinite"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55073" y="715550"/>
            <a:ext cx="8911687" cy="1280890"/>
          </a:xfrm>
        </p:spPr>
        <p:txBody>
          <a:bodyPr/>
          <a:lstStyle/>
          <a:p>
            <a:r>
              <a:rPr lang="de-DE" dirty="0"/>
              <a:t>Türchen öffnen</a:t>
            </a: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8323" y="2171699"/>
            <a:ext cx="3819268" cy="3028760"/>
          </a:xfrm>
          <a:prstGeom prst="ellipse">
            <a:avLst/>
          </a:prstGeom>
          <a:ln w="63500" cap="rnd">
            <a:solidFill>
              <a:srgbClr val="00206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5810576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65269" y="624110"/>
            <a:ext cx="8539343" cy="1074061"/>
          </a:xfrm>
        </p:spPr>
        <p:txBody>
          <a:bodyPr/>
          <a:lstStyle/>
          <a:p>
            <a:r>
              <a:rPr lang="de-DE" dirty="0"/>
              <a:t>		</a:t>
            </a:r>
            <a:r>
              <a:rPr lang="de-DE" dirty="0">
                <a:latin typeface="Calibri" panose="020F0502020204030204" pitchFamily="34" charset="0"/>
                <a:cs typeface="Calibri" panose="020F0502020204030204" pitchFamily="34" charset="0"/>
              </a:rPr>
              <a:t>Engelmandala</a:t>
            </a:r>
            <a:r>
              <a:rPr lang="de-DE" dirty="0"/>
              <a:t> </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2310" y="1698171"/>
            <a:ext cx="3292630" cy="456347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85919192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416985" y="1975061"/>
            <a:ext cx="7641771" cy="3416320"/>
          </a:xfrm>
          <a:prstGeom prst="rect">
            <a:avLst/>
          </a:prstGeom>
          <a:noFill/>
        </p:spPr>
        <p:txBody>
          <a:bodyPr wrap="square" rtlCol="0">
            <a:spAutoFit/>
          </a:bodyPr>
          <a:lstStyle/>
          <a:p>
            <a:pPr algn="ctr"/>
            <a:r>
              <a:rPr lang="de-DE" sz="36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Wir danken für Ihre Aufmerksamkeit und freuen </a:t>
            </a:r>
            <a:r>
              <a:rPr lang="de-DE" sz="3600" dirty="0" smtClean="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uns, </a:t>
            </a:r>
            <a:r>
              <a:rPr lang="de-DE" sz="36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wenn sie sich unser Türchen am Kindergartenfenster anschauen.</a:t>
            </a:r>
          </a:p>
          <a:p>
            <a:pPr algn="ctr"/>
            <a:r>
              <a:rPr lang="de-DE" sz="36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Genießen Sie die Adventszeit und bleiben Sie und Ihre Familien gesund.</a:t>
            </a:r>
          </a:p>
        </p:txBody>
      </p:sp>
    </p:spTree>
    <p:extLst>
      <p:ext uri="{BB962C8B-B14F-4D97-AF65-F5344CB8AC3E}">
        <p14:creationId xmlns:p14="http://schemas.microsoft.com/office/powerpoint/2010/main" val="111949316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194</Words>
  <Application>Microsoft Office PowerPoint</Application>
  <PresentationFormat>Breitbild</PresentationFormat>
  <Paragraphs>28</Paragraphs>
  <Slides>9</Slides>
  <Notes>0</Notes>
  <HiddenSlides>0</HiddenSlides>
  <MMClips>2</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9</vt:i4>
      </vt:variant>
    </vt:vector>
  </HeadingPairs>
  <TitlesOfParts>
    <vt:vector size="16" baseType="lpstr">
      <vt:lpstr>Arial</vt:lpstr>
      <vt:lpstr>Calibri</vt:lpstr>
      <vt:lpstr>Calibri Light</vt:lpstr>
      <vt:lpstr>Trebuchet MS</vt:lpstr>
      <vt:lpstr>Wingdings 3</vt:lpstr>
      <vt:lpstr>Facette</vt:lpstr>
      <vt:lpstr>Benutzerdefiniertes Design</vt:lpstr>
      <vt:lpstr>PowerPoint-Präsentation</vt:lpstr>
      <vt:lpstr>Zur Begrüßung das Lied „Wir sagen euch an den lieben Advent“</vt:lpstr>
      <vt:lpstr>Impuls zur Adventszeit</vt:lpstr>
      <vt:lpstr>Geschichte der Engel  mit der Posaune</vt:lpstr>
      <vt:lpstr>PowerPoint-Präsentation</vt:lpstr>
      <vt:lpstr>PowerPoint-Präsentation</vt:lpstr>
      <vt:lpstr>Türchen öffnen</vt:lpstr>
      <vt:lpstr>  Engelmandala </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Caroline Häner</dc:creator>
  <cp:lastModifiedBy>Caroline Häner</cp:lastModifiedBy>
  <cp:revision>15</cp:revision>
  <dcterms:created xsi:type="dcterms:W3CDTF">2020-11-19T08:06:19Z</dcterms:created>
  <dcterms:modified xsi:type="dcterms:W3CDTF">2020-11-27T08:17:45Z</dcterms:modified>
</cp:coreProperties>
</file>